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294" r:id="rId33"/>
    <p:sldId id="296" r:id="rId34"/>
    <p:sldId id="318" r:id="rId35"/>
    <p:sldId id="319" r:id="rId36"/>
    <p:sldId id="321" r:id="rId37"/>
    <p:sldId id="322" r:id="rId38"/>
    <p:sldId id="323" r:id="rId39"/>
    <p:sldId id="324" r:id="rId40"/>
    <p:sldId id="288" r:id="rId41"/>
    <p:sldId id="289" r:id="rId42"/>
    <p:sldId id="320"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5" d="100"/>
          <a:sy n="135" d="100"/>
        </p:scale>
        <p:origin x="3078"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Dolev Simon</a:t>
            </a:r>
          </a:p>
          <a:p>
            <a:r>
              <a:rPr lang="en-US" dirty="0">
                <a:solidFill>
                  <a:schemeClr val="bg2"/>
                </a:solidFill>
                <a:latin typeface="Abadi" panose="020B0604020104020204" pitchFamily="34" charset="0"/>
                <a:ea typeface="SF Pro" pitchFamily="2" charset="0"/>
                <a:cs typeface="SF Pro" pitchFamily="2" charset="0"/>
              </a:rPr>
              <a:t>6.4.25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analyzed the data, and then calculated the number of launches at each site, and the orbit hey got to.</a:t>
            </a:r>
          </a:p>
          <a:p>
            <a:r>
              <a:rPr lang="en-US" sz="2200" dirty="0">
                <a:solidFill>
                  <a:schemeClr val="accent3">
                    <a:lumMod val="25000"/>
                  </a:schemeClr>
                </a:solidFill>
                <a:latin typeface="Abadi" panose="020B0604020104020204" pitchFamily="34" charset="0"/>
              </a:rPr>
              <a:t>https://github.com/Temp0-Sys/IBMDataScienceSpaceX/blob/main/labs-jupyter-spacex-Data%20wrangling.ipynb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plotted many charts – one is the success rate by each orbit, and the second one is the average success rate over the years. Another type we used is scatter chart to see the effect of different features on one thing</a:t>
            </a:r>
          </a:p>
          <a:p>
            <a:r>
              <a:rPr lang="en-US" dirty="0"/>
              <a:t>https://github.com/Temp0-Sys/IBMDataScienceSpaceX/blob/main/edadataviz.ipynb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תמונה 5">
            <a:extLst>
              <a:ext uri="{FF2B5EF4-FFF2-40B4-BE49-F238E27FC236}">
                <a16:creationId xmlns:a16="http://schemas.microsoft.com/office/drawing/2014/main" id="{06CDF6EC-557F-EBA7-12EB-9E52E28B6AFF}"/>
              </a:ext>
            </a:extLst>
          </p:cNvPr>
          <p:cNvPicPr>
            <a:picLocks noChangeAspect="1"/>
          </p:cNvPicPr>
          <p:nvPr/>
        </p:nvPicPr>
        <p:blipFill>
          <a:blip r:embed="rId3"/>
          <a:stretch>
            <a:fillRect/>
          </a:stretch>
        </p:blipFill>
        <p:spPr>
          <a:xfrm>
            <a:off x="920485" y="3778102"/>
            <a:ext cx="2768260" cy="1790841"/>
          </a:xfrm>
          <a:prstGeom prst="rect">
            <a:avLst/>
          </a:prstGeom>
        </p:spPr>
      </p:pic>
      <p:pic>
        <p:nvPicPr>
          <p:cNvPr id="8" name="תמונה 7">
            <a:extLst>
              <a:ext uri="{FF2B5EF4-FFF2-40B4-BE49-F238E27FC236}">
                <a16:creationId xmlns:a16="http://schemas.microsoft.com/office/drawing/2014/main" id="{EFC2070B-745A-7F1F-E4EE-059DF94939A8}"/>
              </a:ext>
            </a:extLst>
          </p:cNvPr>
          <p:cNvPicPr>
            <a:picLocks noChangeAspect="1"/>
          </p:cNvPicPr>
          <p:nvPr/>
        </p:nvPicPr>
        <p:blipFill>
          <a:blip r:embed="rId4"/>
          <a:stretch>
            <a:fillRect/>
          </a:stretch>
        </p:blipFill>
        <p:spPr>
          <a:xfrm>
            <a:off x="4804129" y="3778102"/>
            <a:ext cx="2258121" cy="1882456"/>
          </a:xfrm>
          <a:prstGeom prst="rect">
            <a:avLst/>
          </a:prstGeom>
        </p:spPr>
      </p:pic>
      <p:pic>
        <p:nvPicPr>
          <p:cNvPr id="10" name="תמונה 9">
            <a:extLst>
              <a:ext uri="{FF2B5EF4-FFF2-40B4-BE49-F238E27FC236}">
                <a16:creationId xmlns:a16="http://schemas.microsoft.com/office/drawing/2014/main" id="{A0D1DD5F-3E2C-6F07-B471-1EE1E48113BB}"/>
              </a:ext>
            </a:extLst>
          </p:cNvPr>
          <p:cNvPicPr>
            <a:picLocks noChangeAspect="1"/>
          </p:cNvPicPr>
          <p:nvPr/>
        </p:nvPicPr>
        <p:blipFill>
          <a:blip r:embed="rId5"/>
          <a:stretch>
            <a:fillRect/>
          </a:stretch>
        </p:blipFill>
        <p:spPr>
          <a:xfrm>
            <a:off x="8027050" y="3778102"/>
            <a:ext cx="2825248" cy="178696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457200" lvl="1" indent="0">
              <a:lnSpc>
                <a:spcPct val="100000"/>
              </a:lnSpc>
              <a:spcBef>
                <a:spcPts val="1400"/>
              </a:spcBef>
              <a:buNone/>
            </a:pPr>
            <a:r>
              <a:rPr lang="en-US" sz="2200" dirty="0">
                <a:solidFill>
                  <a:schemeClr val="accent3">
                    <a:lumMod val="25000"/>
                  </a:schemeClr>
                </a:solidFill>
                <a:latin typeface="Abadi" panose="020B0604020104020204" pitchFamily="34" charset="0"/>
              </a:rPr>
              <a:t>We performed the following queries in SQL:</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The names of unique launch sites in the space mission.</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The total payload mass carried by boosters launched by NASA (CRS)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The average payload mass carried by booster version F9 v1.1</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The total number of successful and failure mission outcomes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The failed landing outcomes in drone ship, their booster version and launch site names.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https://github.com/Temp0-Sys/IBMDataScienceSpaceX/blob/main/jupyter-labs-eda-sql-coursera_sqllite.ipynb</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ways to mark the success or failure of launches for each site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of the total launches by all the sites or each one</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https://github.com/Temp0-Sys/IBMDataScienceSpaceX/blob/main/spacex-dash-app.py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loaded all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did transformation over all of it and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We created various ML models and tuned different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We then checked the accuracy of each model to find the best performing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13809" y="953037"/>
            <a:ext cx="4036333" cy="1709849"/>
          </a:xfrm>
          <a:prstGeom prst="rect">
            <a:avLst/>
          </a:prstGeom>
        </p:spPr>
        <p:txBody>
          <a:bodyPr vert="horz" lIns="91440" tIns="45720" rIns="91440" bIns="45720" rtlCol="0" anchor="b">
            <a:normAutofit/>
          </a:bodyPr>
          <a:lstStyle/>
          <a:p>
            <a:pPr marL="0" indent="0">
              <a:buNone/>
            </a:pPr>
            <a:r>
              <a:rPr lang="en-US" sz="2000" kern="1200" dirty="0">
                <a:solidFill>
                  <a:schemeClr val="tx1"/>
                </a:solidFill>
                <a:latin typeface="+mn-lt"/>
                <a:ea typeface="+mn-ea"/>
                <a:cs typeface="+mn-cs"/>
              </a:rPr>
              <a:t>We can see here that the greater the number, the better the success rate is</a:t>
            </a:r>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תמונה 9" descr="תמונה שמכילה טקסט, צילום מסך, תרשים, גופן&#10;&#10;תוכן שנוצר על-ידי בינה מלאכותית עשוי להיות שגוי.">
            <a:extLst>
              <a:ext uri="{FF2B5EF4-FFF2-40B4-BE49-F238E27FC236}">
                <a16:creationId xmlns:a16="http://schemas.microsoft.com/office/drawing/2014/main" id="{012E5AB4-ECAA-7B6F-9564-1EF43F9E6277}"/>
              </a:ext>
            </a:extLst>
          </p:cNvPr>
          <p:cNvPicPr>
            <a:picLocks noChangeAspect="1"/>
          </p:cNvPicPr>
          <p:nvPr/>
        </p:nvPicPr>
        <p:blipFill>
          <a:blip r:embed="rId2"/>
          <a:stretch>
            <a:fillRect/>
          </a:stretch>
        </p:blipFill>
        <p:spPr>
          <a:xfrm>
            <a:off x="5922492" y="1600423"/>
            <a:ext cx="5536001" cy="359840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Payload vs. Launch Site</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t>The greater the payload, the higher the success rate is</a:t>
            </a:r>
          </a:p>
          <a:p>
            <a:pPr>
              <a:spcBef>
                <a:spcPts val="1400"/>
              </a:spcBef>
            </a:pPr>
            <a:r>
              <a:rPr lang="en-US" sz="2000" dirty="0"/>
              <a:t>(Title is incorrect, forgot to update it)</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descr="תמונה שמכילה טקסט, צילום מסך, תרשים, גופן&#10;&#10;תוכן שנוצר על-ידי בינה מלאכותית עשוי להיות שגוי.">
            <a:extLst>
              <a:ext uri="{FF2B5EF4-FFF2-40B4-BE49-F238E27FC236}">
                <a16:creationId xmlns:a16="http://schemas.microsoft.com/office/drawing/2014/main" id="{2E11C94E-E993-057D-B15E-8F8640BBA281}"/>
              </a:ext>
            </a:extLst>
          </p:cNvPr>
          <p:cNvPicPr>
            <a:picLocks noChangeAspect="1"/>
          </p:cNvPicPr>
          <p:nvPr/>
        </p:nvPicPr>
        <p:blipFill>
          <a:blip r:embed="rId2"/>
          <a:srcRect l="19370" r="13577"/>
          <a:stretch/>
        </p:blipFill>
        <p:spPr>
          <a:xfrm>
            <a:off x="5977788" y="799352"/>
            <a:ext cx="5425410" cy="52592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Success Rate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The orbit types that had the best success are ES-L1, GEO, HEO, SSO</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descr="תמונה שמכילה טקסט, צילום מסך, גופן, עלילה&#10;&#10;תוכן שנוצר על-ידי בינה מלאכותית עשוי להיות שגוי.">
            <a:extLst>
              <a:ext uri="{FF2B5EF4-FFF2-40B4-BE49-F238E27FC236}">
                <a16:creationId xmlns:a16="http://schemas.microsoft.com/office/drawing/2014/main" id="{284A4B73-B79A-8827-750C-BEB78C55C00B}"/>
              </a:ext>
            </a:extLst>
          </p:cNvPr>
          <p:cNvPicPr>
            <a:picLocks noChangeAspect="1"/>
          </p:cNvPicPr>
          <p:nvPr/>
        </p:nvPicPr>
        <p:blipFill>
          <a:blip r:embed="rId2"/>
          <a:stretch>
            <a:fillRect/>
          </a:stretch>
        </p:blipFill>
        <p:spPr>
          <a:xfrm>
            <a:off x="5987738" y="961556"/>
            <a:ext cx="5628018" cy="470201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Flight Number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From this plot, we can see that the more flight an Orbit site has, the better the success rate is.</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descr="תמונה שמכילה טקסט, צילום מסך, גופן, מספר&#10;&#10;תוכן שנוצר על-ידי בינה מלאכותית עשוי להיות שגוי.">
            <a:extLst>
              <a:ext uri="{FF2B5EF4-FFF2-40B4-BE49-F238E27FC236}">
                <a16:creationId xmlns:a16="http://schemas.microsoft.com/office/drawing/2014/main" id="{C6F28A16-2D6F-2706-36C8-87C92EF1BC00}"/>
              </a:ext>
            </a:extLst>
          </p:cNvPr>
          <p:cNvPicPr>
            <a:picLocks noChangeAspect="1"/>
          </p:cNvPicPr>
          <p:nvPr/>
        </p:nvPicPr>
        <p:blipFill>
          <a:blip r:embed="rId2"/>
          <a:srcRect l="609" r="31209" b="-1"/>
          <a:stretch/>
        </p:blipFill>
        <p:spPr>
          <a:xfrm>
            <a:off x="5987738" y="650494"/>
            <a:ext cx="5628018" cy="532414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Payload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From this plot, we can conclude that mostly when the payload is heavier, the higher the success rate it.</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descr="תמונה שמכילה טקסט, צילום מסך, תרשים, גופן&#10;&#10;תוכן שנוצר על-ידי בינה מלאכותית עשוי להיות שגוי.">
            <a:extLst>
              <a:ext uri="{FF2B5EF4-FFF2-40B4-BE49-F238E27FC236}">
                <a16:creationId xmlns:a16="http://schemas.microsoft.com/office/drawing/2014/main" id="{B9FADB19-2BEB-7C41-E223-722C34931A89}"/>
              </a:ext>
            </a:extLst>
          </p:cNvPr>
          <p:cNvPicPr>
            <a:picLocks noChangeAspect="1"/>
          </p:cNvPicPr>
          <p:nvPr/>
        </p:nvPicPr>
        <p:blipFill>
          <a:blip r:embed="rId2"/>
          <a:stretch>
            <a:fillRect/>
          </a:stretch>
        </p:blipFill>
        <p:spPr>
          <a:xfrm>
            <a:off x="5987738" y="1497529"/>
            <a:ext cx="5628018" cy="36300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Success Yearly Trend</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This graph shows as that as time pass by, the average success rate is getting better and better, until around 2020.</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descr="תמונה שמכילה קו, עלילה, תרשים, טקסט&#10;&#10;תוכן שנוצר על-ידי בינה מלאכותית עשוי להיות שגוי.">
            <a:extLst>
              <a:ext uri="{FF2B5EF4-FFF2-40B4-BE49-F238E27FC236}">
                <a16:creationId xmlns:a16="http://schemas.microsoft.com/office/drawing/2014/main" id="{FFFDAC7D-3167-E7C6-703C-2E9A2DB693C1}"/>
              </a:ext>
            </a:extLst>
          </p:cNvPr>
          <p:cNvPicPr>
            <a:picLocks noChangeAspect="1"/>
          </p:cNvPicPr>
          <p:nvPr/>
        </p:nvPicPr>
        <p:blipFill>
          <a:blip r:embed="rId2"/>
          <a:srcRect l="28016" r="3540" b="2"/>
          <a:stretch/>
        </p:blipFill>
        <p:spPr>
          <a:xfrm>
            <a:off x="5987738" y="650494"/>
            <a:ext cx="5628018" cy="532414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All Launch Site Names</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Using the DISTINCT feature, we can find all the unique launch site names.</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D425197A-FA37-5AAE-FCE6-74E4B1590DD2}"/>
              </a:ext>
            </a:extLst>
          </p:cNvPr>
          <p:cNvPicPr>
            <a:picLocks noChangeAspect="1"/>
          </p:cNvPicPr>
          <p:nvPr/>
        </p:nvPicPr>
        <p:blipFill>
          <a:blip r:embed="rId2"/>
          <a:stretch>
            <a:fillRect/>
          </a:stretch>
        </p:blipFill>
        <p:spPr>
          <a:xfrm>
            <a:off x="5987738" y="1536082"/>
            <a:ext cx="5628018" cy="355296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Names Begin with 'CCA'</a:t>
            </a:r>
          </a:p>
        </p:txBody>
      </p:sp>
      <p:sp>
        <p:nvSpPr>
          <p:cNvPr id="22"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D8E990D9-F3E8-C30C-6515-7D5D1498CB64}"/>
              </a:ext>
            </a:extLst>
          </p:cNvPr>
          <p:cNvPicPr>
            <a:picLocks noChangeAspect="1"/>
          </p:cNvPicPr>
          <p:nvPr/>
        </p:nvPicPr>
        <p:blipFill>
          <a:blip r:embed="rId2"/>
          <a:stretch>
            <a:fillRect/>
          </a:stretch>
        </p:blipFill>
        <p:spPr>
          <a:xfrm>
            <a:off x="2562552" y="364142"/>
            <a:ext cx="7162950" cy="3867993"/>
          </a:xfrm>
          <a:prstGeom prst="rect">
            <a:avLst/>
          </a:prstGeom>
        </p:spPr>
      </p:pic>
      <p:sp>
        <p:nvSpPr>
          <p:cNvPr id="24"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800" dirty="0"/>
              <a:t>By using wildcard (%), we can get all the information that relevant that might include our word. By using LIMIT 5 (which not shown in the picture), we can limit the results to 5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Total Payload Mass</a:t>
            </a:r>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a:spcBef>
                <a:spcPts val="1400"/>
              </a:spcBef>
            </a:pPr>
            <a:r>
              <a:rPr lang="en-US" sz="2000" dirty="0"/>
              <a:t>Here, by summing the payload weight in each row that contains the customer name NASA (CRS), using the SUM function we can find the total weight.</a:t>
            </a:r>
          </a:p>
        </p:txBody>
      </p:sp>
      <p:pic>
        <p:nvPicPr>
          <p:cNvPr id="8" name="תמונה 7">
            <a:extLst>
              <a:ext uri="{FF2B5EF4-FFF2-40B4-BE49-F238E27FC236}">
                <a16:creationId xmlns:a16="http://schemas.microsoft.com/office/drawing/2014/main" id="{DFB016EA-505B-12F6-29C4-9ECE062ADB20}"/>
              </a:ext>
            </a:extLst>
          </p:cNvPr>
          <p:cNvPicPr>
            <a:picLocks noChangeAspect="1"/>
          </p:cNvPicPr>
          <p:nvPr/>
        </p:nvPicPr>
        <p:blipFill>
          <a:blip r:embed="rId2"/>
          <a:stretch>
            <a:fillRect/>
          </a:stretch>
        </p:blipFill>
        <p:spPr>
          <a:xfrm>
            <a:off x="5911532" y="3774847"/>
            <a:ext cx="5150277" cy="1133060"/>
          </a:xfrm>
          <a:prstGeom prst="rect">
            <a:avLst/>
          </a:prstGeom>
        </p:spPr>
      </p:pic>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Average Payload Mass by F9 v1.1</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a:spcBef>
                <a:spcPts val="1400"/>
              </a:spcBef>
            </a:pPr>
            <a:r>
              <a:rPr lang="en-US" sz="2000" dirty="0"/>
              <a:t>By limiting the </a:t>
            </a:r>
            <a:r>
              <a:rPr lang="en-US" sz="2000" dirty="0" err="1"/>
              <a:t>Booster_Version</a:t>
            </a:r>
            <a:r>
              <a:rPr lang="en-US" sz="2000" dirty="0"/>
              <a:t> to %F9 v1.1% and using the AVG function, we can calculate the average.</a:t>
            </a:r>
          </a:p>
        </p:txBody>
      </p:sp>
      <p:pic>
        <p:nvPicPr>
          <p:cNvPr id="6" name="תמונה 5">
            <a:extLst>
              <a:ext uri="{FF2B5EF4-FFF2-40B4-BE49-F238E27FC236}">
                <a16:creationId xmlns:a16="http://schemas.microsoft.com/office/drawing/2014/main" id="{84165D7D-E5E2-601C-3011-5BB3F04F88C2}"/>
              </a:ext>
            </a:extLst>
          </p:cNvPr>
          <p:cNvPicPr>
            <a:picLocks noChangeAspect="1"/>
          </p:cNvPicPr>
          <p:nvPr/>
        </p:nvPicPr>
        <p:blipFill>
          <a:blip r:embed="rId2"/>
          <a:stretch>
            <a:fillRect/>
          </a:stretch>
        </p:blipFill>
        <p:spPr>
          <a:xfrm>
            <a:off x="5911532" y="3768409"/>
            <a:ext cx="5150277" cy="1145936"/>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First Successful Ground Landing Date</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a:spcBef>
                <a:spcPts val="1400"/>
              </a:spcBef>
            </a:pPr>
            <a:r>
              <a:rPr lang="en-US" sz="2000" dirty="0"/>
              <a:t>By getting all the results that has “Success” in the landing outcome, and then using MIN function to select the smallest date, we can get our first successful landing.</a:t>
            </a:r>
          </a:p>
        </p:txBody>
      </p:sp>
      <p:pic>
        <p:nvPicPr>
          <p:cNvPr id="6" name="תמונה 5">
            <a:extLst>
              <a:ext uri="{FF2B5EF4-FFF2-40B4-BE49-F238E27FC236}">
                <a16:creationId xmlns:a16="http://schemas.microsoft.com/office/drawing/2014/main" id="{7BBC629C-FB22-6C7F-18A0-39B339832BCE}"/>
              </a:ext>
            </a:extLst>
          </p:cNvPr>
          <p:cNvPicPr>
            <a:picLocks noChangeAspect="1"/>
          </p:cNvPicPr>
          <p:nvPr/>
        </p:nvPicPr>
        <p:blipFill>
          <a:blip r:embed="rId2"/>
          <a:stretch>
            <a:fillRect/>
          </a:stretch>
        </p:blipFill>
        <p:spPr>
          <a:xfrm>
            <a:off x="5911532" y="3729048"/>
            <a:ext cx="5150277" cy="1224658"/>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1336390"/>
            <a:ext cx="6155988" cy="11829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Successful Drone Ship Landing with Payload between 4000 and 6000</a:t>
            </a:r>
          </a:p>
        </p:txBody>
      </p:sp>
      <p:cxnSp>
        <p:nvCxnSpPr>
          <p:cNvPr id="17" name="Straight Connector 1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3776" y="2829330"/>
            <a:ext cx="6190412" cy="3344459"/>
          </a:xfrm>
          <a:prstGeom prst="rect">
            <a:avLst/>
          </a:prstGeom>
        </p:spPr>
        <p:txBody>
          <a:bodyPr vert="horz" lIns="91440" tIns="45720" rIns="91440" bIns="45720" rtlCol="0" anchor="t">
            <a:normAutofit/>
          </a:bodyPr>
          <a:lstStyle/>
          <a:p>
            <a:pPr>
              <a:spcBef>
                <a:spcPts val="1400"/>
              </a:spcBef>
            </a:pPr>
            <a:r>
              <a:rPr lang="en-US" sz="2000" dirty="0">
                <a:solidFill>
                  <a:schemeClr val="tx1">
                    <a:alpha val="80000"/>
                  </a:schemeClr>
                </a:solidFill>
              </a:rPr>
              <a:t>The query is very long:</a:t>
            </a:r>
          </a:p>
          <a:p>
            <a:pPr>
              <a:spcBef>
                <a:spcPts val="1400"/>
              </a:spcBef>
            </a:pPr>
            <a:r>
              <a:rPr lang="en-US" altLang="en-US" sz="2000" dirty="0">
                <a:solidFill>
                  <a:schemeClr val="tx1">
                    <a:alpha val="80000"/>
                  </a:schemeClr>
                </a:solidFill>
              </a:rPr>
              <a:t>%</a:t>
            </a:r>
            <a:r>
              <a:rPr lang="en-US" altLang="en-US" sz="2000" dirty="0" err="1">
                <a:solidFill>
                  <a:schemeClr val="tx1">
                    <a:alpha val="80000"/>
                  </a:schemeClr>
                </a:solidFill>
              </a:rPr>
              <a:t>sql</a:t>
            </a:r>
            <a:r>
              <a:rPr lang="en-US" altLang="en-US" sz="2000" dirty="0">
                <a:solidFill>
                  <a:schemeClr val="tx1">
                    <a:alpha val="80000"/>
                  </a:schemeClr>
                </a:solidFill>
              </a:rPr>
              <a:t> SELECT DISTINCT "</a:t>
            </a:r>
            <a:r>
              <a:rPr lang="en-US" altLang="en-US" sz="2000" dirty="0" err="1">
                <a:solidFill>
                  <a:schemeClr val="tx1">
                    <a:alpha val="80000"/>
                  </a:schemeClr>
                </a:solidFill>
              </a:rPr>
              <a:t>Booster_Version</a:t>
            </a:r>
            <a:r>
              <a:rPr lang="en-US" altLang="en-US" sz="2000" dirty="0">
                <a:solidFill>
                  <a:schemeClr val="tx1">
                    <a:alpha val="80000"/>
                  </a:schemeClr>
                </a:solidFill>
              </a:rPr>
              <a:t>" FROM SPACEXTABLE WHERE "</a:t>
            </a:r>
            <a:r>
              <a:rPr lang="en-US" altLang="en-US" sz="2000" dirty="0" err="1">
                <a:solidFill>
                  <a:schemeClr val="tx1">
                    <a:alpha val="80000"/>
                  </a:schemeClr>
                </a:solidFill>
              </a:rPr>
              <a:t>Landing_Outcome</a:t>
            </a:r>
            <a:r>
              <a:rPr lang="en-US" altLang="en-US" sz="2000" dirty="0">
                <a:solidFill>
                  <a:schemeClr val="tx1">
                    <a:alpha val="80000"/>
                  </a:schemeClr>
                </a:solidFill>
              </a:rPr>
              <a:t>" LIKE 'Success (drone ship)' AND PAYLOAD_MASS__KG_ &gt; 4000 AND PAYLOAD_MASS__KG_ &lt; 6000 </a:t>
            </a:r>
          </a:p>
        </p:txBody>
      </p:sp>
      <p:pic>
        <p:nvPicPr>
          <p:cNvPr id="10" name="תמונה 9">
            <a:extLst>
              <a:ext uri="{FF2B5EF4-FFF2-40B4-BE49-F238E27FC236}">
                <a16:creationId xmlns:a16="http://schemas.microsoft.com/office/drawing/2014/main" id="{EF9BC292-A182-B82E-2AB2-95A048C28D74}"/>
              </a:ext>
            </a:extLst>
          </p:cNvPr>
          <p:cNvPicPr>
            <a:picLocks noChangeAspect="1"/>
          </p:cNvPicPr>
          <p:nvPr/>
        </p:nvPicPr>
        <p:blipFill>
          <a:blip r:embed="rId2"/>
          <a:stretch>
            <a:fillRect/>
          </a:stretch>
        </p:blipFill>
        <p:spPr>
          <a:xfrm>
            <a:off x="7572653" y="1685183"/>
            <a:ext cx="3548404" cy="4139807"/>
          </a:xfrm>
          <a:prstGeom prst="rect">
            <a:avLst/>
          </a:prstGeom>
        </p:spPr>
      </p:pic>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28</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7037"/>
            <a:ext cx="10408352" cy="483231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Analyze using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Analyze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tx1"/>
                </a:solidFill>
                <a:latin typeface="+mj-lt"/>
                <a:ea typeface="+mj-ea"/>
                <a:cs typeface="+mj-cs"/>
              </a:rPr>
              <a:t>SpaceX Launch Sites Location</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a:spcBef>
                <a:spcPts val="1400"/>
              </a:spcBef>
            </a:pPr>
            <a:r>
              <a:rPr lang="en-US" sz="2000" dirty="0"/>
              <a:t>From this map, we can see that SpaceX is launching exclusively from the coasts in the USA, and only at the south.</a:t>
            </a:r>
          </a:p>
        </p:txBody>
      </p:sp>
      <p:pic>
        <p:nvPicPr>
          <p:cNvPr id="6" name="תמונה 5">
            <a:extLst>
              <a:ext uri="{FF2B5EF4-FFF2-40B4-BE49-F238E27FC236}">
                <a16:creationId xmlns:a16="http://schemas.microsoft.com/office/drawing/2014/main" id="{4A6F7E79-9448-236E-C33D-A1F7196733B3}"/>
              </a:ext>
            </a:extLst>
          </p:cNvPr>
          <p:cNvPicPr>
            <a:picLocks noChangeAspect="1"/>
          </p:cNvPicPr>
          <p:nvPr/>
        </p:nvPicPr>
        <p:blipFill>
          <a:blip r:embed="rId2"/>
          <a:stretch>
            <a:fillRect/>
          </a:stretch>
        </p:blipFill>
        <p:spPr>
          <a:xfrm>
            <a:off x="5911532" y="2931489"/>
            <a:ext cx="5150277" cy="2819776"/>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&lt;Folium Map Screenshot 2&gt;</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t>From this picture, we can see the launch site in California. Green means successful launch while red shows failed ones. It seems that SpaceX doesn’t have much success launching from California.</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a:extLst>
              <a:ext uri="{FF2B5EF4-FFF2-40B4-BE49-F238E27FC236}">
                <a16:creationId xmlns:a16="http://schemas.microsoft.com/office/drawing/2014/main" id="{CFBA15EE-1A93-4E85-94D9-70B2C6BF6728}"/>
              </a:ext>
            </a:extLst>
          </p:cNvPr>
          <p:cNvPicPr>
            <a:picLocks noChangeAspect="1"/>
          </p:cNvPicPr>
          <p:nvPr/>
        </p:nvPicPr>
        <p:blipFill>
          <a:blip r:embed="rId2"/>
          <a:stretch>
            <a:fillRect/>
          </a:stretch>
        </p:blipFill>
        <p:spPr>
          <a:xfrm>
            <a:off x="5987738" y="794027"/>
            <a:ext cx="5628018" cy="503707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tx1"/>
                </a:solidFill>
                <a:latin typeface="+mj-lt"/>
                <a:ea typeface="+mj-ea"/>
                <a:cs typeface="+mj-cs"/>
              </a:rPr>
              <a:t>Distance between launch site and city center</a:t>
            </a: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a:extLst>
              <a:ext uri="{FF2B5EF4-FFF2-40B4-BE49-F238E27FC236}">
                <a16:creationId xmlns:a16="http://schemas.microsoft.com/office/drawing/2014/main" id="{21F7873C-A27D-1FBD-859A-11F25B3BD6F6}"/>
              </a:ext>
            </a:extLst>
          </p:cNvPr>
          <p:cNvPicPr>
            <a:picLocks noChangeAspect="1"/>
          </p:cNvPicPr>
          <p:nvPr/>
        </p:nvPicPr>
        <p:blipFill>
          <a:blip r:embed="rId2"/>
          <a:stretch>
            <a:fillRect/>
          </a:stretch>
        </p:blipFill>
        <p:spPr>
          <a:xfrm>
            <a:off x="959205" y="1170439"/>
            <a:ext cx="10369645" cy="2255398"/>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900" dirty="0"/>
              <a:t>In this map, we can see the distance between the launch site in Cape </a:t>
            </a:r>
            <a:r>
              <a:rPr lang="en-US" sz="900" dirty="0" err="1"/>
              <a:t>Canavera</a:t>
            </a:r>
            <a:r>
              <a:rPr lang="en-US" sz="900" dirty="0"/>
              <a:t> and Orlando</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Total Success Launches By all sites</a:t>
            </a:r>
          </a:p>
          <a:p>
            <a:pPr>
              <a:spcAft>
                <a:spcPts val="600"/>
              </a:spcAft>
            </a:pPr>
            <a:endParaRPr lang="en-US" sz="3600" dirty="0">
              <a:solidFill>
                <a:schemeClr val="tx1"/>
              </a:solidFill>
              <a:latin typeface="+mj-lt"/>
              <a:ea typeface="+mj-ea"/>
              <a:cs typeface="+mj-cs"/>
            </a:endParaRPr>
          </a:p>
        </p:txBody>
      </p:sp>
      <p:pic>
        <p:nvPicPr>
          <p:cNvPr id="4" name="תמונה 3">
            <a:extLst>
              <a:ext uri="{FF2B5EF4-FFF2-40B4-BE49-F238E27FC236}">
                <a16:creationId xmlns:a16="http://schemas.microsoft.com/office/drawing/2014/main" id="{47121E9E-FA1F-7E56-72E8-F6B54DF62926}"/>
              </a:ext>
            </a:extLst>
          </p:cNvPr>
          <p:cNvPicPr>
            <a:picLocks noChangeAspect="1"/>
          </p:cNvPicPr>
          <p:nvPr/>
        </p:nvPicPr>
        <p:blipFill>
          <a:blip r:embed="rId2"/>
          <a:srcRect t="10452" b="441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From this pie chart, we can see that CCAFS LC-40 is the most successful launch sites among all the sites, </a:t>
            </a:r>
            <a:r>
              <a:rPr lang="en-US" sz="1800" dirty="0" err="1"/>
              <a:t>followd</a:t>
            </a:r>
            <a:r>
              <a:rPr lang="en-US" sz="1800" dirty="0"/>
              <a:t> by KSC LC-39A by 23%</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39520"/>
            <a:ext cx="3429000" cy="171907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dirty="0">
                <a:solidFill>
                  <a:schemeClr val="tx1"/>
                </a:solidFill>
                <a:latin typeface="+mj-lt"/>
                <a:ea typeface="+mj-ea"/>
                <a:cs typeface="+mj-cs"/>
              </a:rPr>
              <a:t>Launches for site CCAFS LC-40</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700" dirty="0"/>
              <a:t>Diving in to our most successful launch site, we can see that 73% of the launches are successful</a:t>
            </a:r>
          </a:p>
        </p:txBody>
      </p:sp>
      <p:pic>
        <p:nvPicPr>
          <p:cNvPr id="4" name="תמונה 3">
            <a:extLst>
              <a:ext uri="{FF2B5EF4-FFF2-40B4-BE49-F238E27FC236}">
                <a16:creationId xmlns:a16="http://schemas.microsoft.com/office/drawing/2014/main" id="{F7E690B0-2AE9-9E94-47B8-04A6200791BB}"/>
              </a:ext>
            </a:extLst>
          </p:cNvPr>
          <p:cNvPicPr>
            <a:picLocks noChangeAspect="1"/>
          </p:cNvPicPr>
          <p:nvPr/>
        </p:nvPicPr>
        <p:blipFill>
          <a:blip r:embed="rId2"/>
          <a:stretch>
            <a:fillRect/>
          </a:stretch>
        </p:blipFill>
        <p:spPr>
          <a:xfrm>
            <a:off x="4654296" y="1711699"/>
            <a:ext cx="6903720" cy="34346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Launches across different payload weights</a:t>
            </a:r>
          </a:p>
        </p:txBody>
      </p:sp>
      <p:sp>
        <p:nvSpPr>
          <p:cNvPr id="24" name="Arc 1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תמונה 6">
            <a:extLst>
              <a:ext uri="{FF2B5EF4-FFF2-40B4-BE49-F238E27FC236}">
                <a16:creationId xmlns:a16="http://schemas.microsoft.com/office/drawing/2014/main" id="{705C827F-E7E4-523F-9040-591192CB7BFF}"/>
              </a:ext>
            </a:extLst>
          </p:cNvPr>
          <p:cNvPicPr>
            <a:picLocks noChangeAspect="1"/>
          </p:cNvPicPr>
          <p:nvPr/>
        </p:nvPicPr>
        <p:blipFill>
          <a:blip r:embed="rId2"/>
          <a:stretch>
            <a:fillRect/>
          </a:stretch>
        </p:blipFill>
        <p:spPr>
          <a:xfrm>
            <a:off x="659914" y="878579"/>
            <a:ext cx="10872172" cy="260932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300" dirty="0"/>
              <a:t>In this plot, we can see the distribution of the successful of launches across different weights.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639520"/>
            <a:ext cx="3756766"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Classification Accuracy</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Across all the models, decision tree is the model with the highest accuracy, standing on 87.77%.</a:t>
            </a:r>
          </a:p>
        </p:txBody>
      </p:sp>
      <p:pic>
        <p:nvPicPr>
          <p:cNvPr id="3" name="תמונה 2">
            <a:extLst>
              <a:ext uri="{FF2B5EF4-FFF2-40B4-BE49-F238E27FC236}">
                <a16:creationId xmlns:a16="http://schemas.microsoft.com/office/drawing/2014/main" id="{2FA4330C-FEF2-FCBA-77EF-F51A32D28245}"/>
              </a:ext>
            </a:extLst>
          </p:cNvPr>
          <p:cNvPicPr>
            <a:picLocks noChangeAspect="1"/>
          </p:cNvPicPr>
          <p:nvPr/>
        </p:nvPicPr>
        <p:blipFill>
          <a:blip r:embed="rId2"/>
          <a:stretch>
            <a:fillRect/>
          </a:stretch>
        </p:blipFill>
        <p:spPr>
          <a:xfrm>
            <a:off x="4654296" y="1947716"/>
            <a:ext cx="6903720" cy="2962567"/>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pic>
        <p:nvPicPr>
          <p:cNvPr id="7" name="תמונה 6">
            <a:extLst>
              <a:ext uri="{FF2B5EF4-FFF2-40B4-BE49-F238E27FC236}">
                <a16:creationId xmlns:a16="http://schemas.microsoft.com/office/drawing/2014/main" id="{390EC7FE-5F80-6DB3-E1EC-3BEFD2E297F9}"/>
              </a:ext>
            </a:extLst>
          </p:cNvPr>
          <p:cNvPicPr>
            <a:picLocks noChangeAspect="1"/>
          </p:cNvPicPr>
          <p:nvPr/>
        </p:nvPicPr>
        <p:blipFill>
          <a:blip r:embed="rId3"/>
          <a:stretch>
            <a:fillRect/>
          </a:stretch>
        </p:blipFill>
        <p:spPr>
          <a:xfrm>
            <a:off x="4654296" y="4922687"/>
            <a:ext cx="6903720" cy="6204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13809" y="953037"/>
            <a:ext cx="4036333" cy="1709849"/>
          </a:xfrm>
          <a:prstGeom prst="rect">
            <a:avLst/>
          </a:prstGeom>
        </p:spPr>
        <p:txBody>
          <a:bodyPr vert="horz" lIns="91440" tIns="45720" rIns="91440" bIns="45720" rtlCol="0" anchor="b">
            <a:normAutofit lnSpcReduction="10000"/>
          </a:bodyPr>
          <a:lstStyle/>
          <a:p>
            <a:pPr marL="0" indent="0">
              <a:buNone/>
            </a:pPr>
            <a:r>
              <a:rPr lang="en-US" sz="2000" kern="1200" dirty="0">
                <a:solidFill>
                  <a:schemeClr val="tx1"/>
                </a:solidFill>
                <a:latin typeface="+mn-lt"/>
                <a:ea typeface="+mn-ea"/>
                <a:cs typeface="+mn-cs"/>
              </a:rPr>
              <a:t>According to the confusion matrix, it seems that the model is doing a really good job predicting the landing, with both high false-negative and true-positive high which is great.</a:t>
            </a:r>
          </a:p>
        </p:txBody>
      </p:sp>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8A3B0203-3718-2F1B-AB50-5E06D199F179}"/>
              </a:ext>
            </a:extLst>
          </p:cNvPr>
          <p:cNvPicPr>
            <a:picLocks noChangeAspect="1"/>
          </p:cNvPicPr>
          <p:nvPr/>
        </p:nvPicPr>
        <p:blipFill>
          <a:blip r:embed="rId2"/>
          <a:stretch>
            <a:fillRect/>
          </a:stretch>
        </p:blipFill>
        <p:spPr>
          <a:xfrm>
            <a:off x="5922492" y="998383"/>
            <a:ext cx="5536001" cy="480248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399485"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project we are going to analyze data regards to the various launches SpaceX did and gather as much information as possible. Using this information we can try to understand various stuff, such as efficiency in launches, how to increase the chance of a successful launch, and much more.</a:t>
            </a:r>
          </a:p>
          <a:p>
            <a:pPr>
              <a:spcBef>
                <a:spcPts val="1400"/>
              </a:spcBef>
            </a:pPr>
            <a:r>
              <a:rPr lang="en-US" sz="2200" dirty="0">
                <a:solidFill>
                  <a:schemeClr val="accent3">
                    <a:lumMod val="25000"/>
                  </a:schemeClr>
                </a:solidFill>
                <a:latin typeface="Abadi" panose="020B0604020104020204" pitchFamily="34" charset="0"/>
              </a:rPr>
              <a:t>What I would like to find out is how various features can affect the success rate of launch and even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on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collected the data using several methods:</a:t>
            </a:r>
          </a:p>
          <a:p>
            <a:pPr>
              <a:lnSpc>
                <a:spcPct val="100000"/>
              </a:lnSpc>
              <a:spcBef>
                <a:spcPts val="1400"/>
              </a:spcBef>
            </a:pPr>
            <a:r>
              <a:rPr lang="en-US" sz="2200" dirty="0">
                <a:solidFill>
                  <a:schemeClr val="accent3">
                    <a:lumMod val="25000"/>
                  </a:schemeClr>
                </a:solidFill>
                <a:latin typeface="Abadi" panose="020B0604020104020204" pitchFamily="34" charset="0"/>
              </a:rPr>
              <a:t>1. We gathered data from the SpaceX API. After that, we transformed the content to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then loaded it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With the result we got, we cleaned the data and took care of missing values.</a:t>
            </a:r>
          </a:p>
          <a:p>
            <a:pPr>
              <a:lnSpc>
                <a:spcPct val="100000"/>
              </a:lnSpc>
              <a:spcBef>
                <a:spcPts val="1400"/>
              </a:spcBef>
            </a:pPr>
            <a:r>
              <a:rPr lang="en-US" sz="2200" dirty="0">
                <a:solidFill>
                  <a:schemeClr val="accent3">
                    <a:lumMod val="25000"/>
                  </a:schemeClr>
                </a:solidFill>
                <a:latin typeface="Abadi" panose="020B0604020104020204" pitchFamily="34" charset="0"/>
              </a:rPr>
              <a:t>2. We gathered data from Wikipedia for Falcon 9 launch records and then 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in order to get the data we want, and then put it inside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analyze it further.</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https://github.com/Temp0-Sys/IBMDataScienceSpaceX/blob/main/jupyter-labs-spacex-data-collection-api.ipynb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תמונה 6">
            <a:extLst>
              <a:ext uri="{FF2B5EF4-FFF2-40B4-BE49-F238E27FC236}">
                <a16:creationId xmlns:a16="http://schemas.microsoft.com/office/drawing/2014/main" id="{D7B7BFF3-367B-5F6C-3F0A-CB4CC5DF4710}"/>
              </a:ext>
            </a:extLst>
          </p:cNvPr>
          <p:cNvPicPr>
            <a:picLocks noChangeAspect="1"/>
          </p:cNvPicPr>
          <p:nvPr/>
        </p:nvPicPr>
        <p:blipFill>
          <a:blip r:embed="rId3"/>
          <a:stretch>
            <a:fillRect/>
          </a:stretch>
        </p:blipFill>
        <p:spPr>
          <a:xfrm>
            <a:off x="5849770" y="1797667"/>
            <a:ext cx="5521492" cy="420149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https://github.com/Temp0-Sys/IBMDataScienceSpaceX/blob/main/jupyter-labs-webscraping.ipynb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תמונה 6">
            <a:extLst>
              <a:ext uri="{FF2B5EF4-FFF2-40B4-BE49-F238E27FC236}">
                <a16:creationId xmlns:a16="http://schemas.microsoft.com/office/drawing/2014/main" id="{1A3EF9D5-AF0F-EE07-F15A-9D67FDE5A5DF}"/>
              </a:ext>
            </a:extLst>
          </p:cNvPr>
          <p:cNvPicPr>
            <a:picLocks noChangeAspect="1"/>
          </p:cNvPicPr>
          <p:nvPr/>
        </p:nvPicPr>
        <p:blipFill>
          <a:blip r:embed="rId3"/>
          <a:stretch>
            <a:fillRect/>
          </a:stretch>
        </p:blipFill>
        <p:spPr>
          <a:xfrm>
            <a:off x="5910262" y="1792288"/>
            <a:ext cx="5469292" cy="42068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453</TotalTime>
  <Words>1363</Words>
  <Application>Microsoft Office PowerPoint</Application>
  <PresentationFormat>מסך רחב</PresentationFormat>
  <Paragraphs>168</Paragraphs>
  <Slides>40</Slides>
  <Notes>2</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40</vt:i4>
      </vt:variant>
    </vt:vector>
  </HeadingPairs>
  <TitlesOfParts>
    <vt:vector size="45" baseType="lpstr">
      <vt:lpstr>Abadi</vt:lpstr>
      <vt:lpstr>Arial</vt:lpstr>
      <vt:lpstr>Calibri</vt:lpstr>
      <vt:lpstr>IBM Plex Mono SemiBold</vt:lpstr>
      <vt:lpstr>Custom Design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Dolev Simon</cp:lastModifiedBy>
  <cp:revision>200</cp:revision>
  <dcterms:created xsi:type="dcterms:W3CDTF">2021-04-29T18:58:34Z</dcterms:created>
  <dcterms:modified xsi:type="dcterms:W3CDTF">2025-04-06T23:04:04Z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